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sldIdLst>
    <p:sldId id="256" r:id="rId5"/>
    <p:sldId id="272" r:id="rId6"/>
    <p:sldId id="257" r:id="rId7"/>
    <p:sldId id="274" r:id="rId8"/>
    <p:sldId id="258" r:id="rId9"/>
    <p:sldId id="259" r:id="rId10"/>
    <p:sldId id="260" r:id="rId11"/>
    <p:sldId id="261" r:id="rId12"/>
    <p:sldId id="262" r:id="rId13"/>
    <p:sldId id="263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3" r:id="rId22"/>
    <p:sldId id="275" r:id="rId23"/>
    <p:sldId id="276" r:id="rId2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A7B5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7DB723-4937-4405-B8AF-FD487D6AF740}" v="193" dt="2023-01-16T13:07:10.2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21D4C2-6E8E-4647-8665-9419521F92DC}" type="datetimeFigureOut">
              <a:rPr lang="ru-RU" smtClean="0"/>
              <a:t>23.01.2023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37A0EE-82A5-4C54-9623-B635A6D9BF9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0881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316B7A-89C0-9E65-8CB5-748715E087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641C67F-6574-4F78-5CBA-72BB0C3232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5357399-BE32-83B2-C007-808CA0A12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209BD-68AE-4E26-AE61-534C85475936}" type="datetime1">
              <a:rPr lang="ru-RU" smtClean="0"/>
              <a:t>23.01.2023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AFA0E5E-F021-16CC-54CB-50BCF51FF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FB5E50-238C-176A-16ED-D8E7DDE5E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93848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EFF2633-C08A-204B-FA48-22DBEEA66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5A03C32-A35D-1D51-05D5-A4D7B961ED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DFBD5E3-49B9-C9FA-B3D1-50C0FF097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314EED-23E4-4461-BE6F-78BDBE4E05FA}" type="datetime1">
              <a:rPr lang="ru-RU" smtClean="0"/>
              <a:t>23.01.2023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D6B986E-1BF8-D4B1-F0FB-A018B51D3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2F5F1A-ED51-D4B9-4DFA-DF29205E6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48774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5F4FEFED-0BD6-4201-7EF2-F63AA949DC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8A0BCDD-3399-07E5-EEFF-F44A71B005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4E4A909-42C9-7952-3481-2BA8C4AB5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B530-B77B-40DC-AD6E-7565BED74415}" type="datetime1">
              <a:rPr lang="ru-RU" smtClean="0"/>
              <a:t>23.01.2023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FDD5C81-BED7-3117-0A4F-C4DA8D388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965396-42DF-CB20-B1A3-82C52AA60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4062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6EC7B0-7D3E-DDE3-4396-95FC35AED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DBD674F-789D-B181-81BC-DFB51D7BC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7D97A84-9FD8-FF8B-BD8E-B1BD0C88E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1B588-ACED-4464-B137-91A06C34EB6F}" type="datetime1">
              <a:rPr lang="ru-RU" smtClean="0"/>
              <a:t>23.01.2023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EC5BCEE-7958-4E50-2FA3-B73E646EB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4249E8-921D-3B97-D521-F25C3EC4D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04001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F75A54-BA43-1634-064A-C7D8F838F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F1AA4C9-EEC0-44B0-0680-00A5E3BD32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C2ABDE-6496-72CF-069C-9A5D948EB2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6C93C-B78D-48F4-A174-9F1C44D1471A}" type="datetime1">
              <a:rPr lang="ru-RU" smtClean="0"/>
              <a:t>23.01.2023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953F27-5469-B643-A821-E190C0196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F3D376F-5118-D5D5-47A4-2AB7B5AFA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5412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C3620D6-10C1-7E7A-2D2E-EABEDAF52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2BCF717-4E6C-860F-91EE-FFC8BF3414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4E87A5F-6847-7E0F-1276-CB9EE9531F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50DB159-3E9A-84D8-D46B-2AE8F2EFD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99505-C1DD-4F5F-A7CF-D7018DBCA6F4}" type="datetime1">
              <a:rPr lang="ru-RU" smtClean="0"/>
              <a:t>23.01.2023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9B71CB9-3B0A-CE05-994E-E914A10A0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63AACCF-48EB-EED6-845A-6EF909EAF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8870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92E2A31-B010-1233-64F5-0335080A8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0E798A-2DEC-4E16-3DEA-684C4881C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6550E33-410F-5713-8CE2-DBE702B50B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C13A24D-0105-6CCC-5D9D-04BD3F4648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E5BE337-16EC-7D4A-DFFF-72E787B2C1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22EE6B36-0384-0480-2EBC-308E1DBBB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6030E-AFB0-47BC-BA2D-C92AF2E16394}" type="datetime1">
              <a:rPr lang="ru-RU" smtClean="0"/>
              <a:t>23.01.2023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B0A81CDE-1664-3E05-ADD2-B4D45AD76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E9B70781-4FDC-5063-5E76-4BE3878DA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699541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6ED139-986D-9DCC-6066-12067586E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DDA0EF97-D26F-79FA-9ED0-3B797D582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FFD31F-6E52-4267-95BF-D00002FC72D1}" type="datetime1">
              <a:rPr lang="ru-RU" smtClean="0"/>
              <a:t>23.01.2023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06EAB6B-D141-C9CE-475D-11CD1548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C735890-9CA3-D790-DA2C-5CD73562C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60308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8CD72171-4B0B-0C5D-B063-C1EC14AEE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37A1A-8AB0-47D4-8F33-99FB134D2BB5}" type="datetime1">
              <a:rPr lang="ru-RU" smtClean="0"/>
              <a:t>23.01.2023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7BC8596-74C6-CD2E-558F-A225B07B7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964D76C7-E65E-3232-148F-7F885DC3E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0711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CDC4A6-9D70-169E-1E7A-8080F8CC4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70FAE67-1475-2C30-25C7-F05D0C963E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AA69ABF-8938-D90F-4C15-C196F59A4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80C3EC2-2D58-CE8E-6ED5-FB97E63D2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9C480-0967-4E25-B66B-74CC31EE9A5D}" type="datetime1">
              <a:rPr lang="ru-RU" smtClean="0"/>
              <a:t>23.01.2023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CBABEF4-A1CB-6BF1-D201-73A82A969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7F7E428-A9DC-33B2-FEC6-0A2C7FAD9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4720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B4BBED-C021-3C7F-0D19-53363DF780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AE8EFF2-05EA-D405-935C-3E8E1B668E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6552352-8323-CB58-8F8B-769B5C1C4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2D2D48C-EC62-AD59-247C-6B272BDDE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BD265C-766B-4F5E-8C5A-C191EAC7564B}" type="datetime1">
              <a:rPr lang="ru-RU" smtClean="0"/>
              <a:t>23.01.2023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7477B69-921E-C3F0-F081-061E10393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9891174-B72A-F216-EEE5-1E68F8A8A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5569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A538E05-9748-FBDC-89B5-B39E31CA9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A18A424-1224-C251-2616-6F26783854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6A53A67-62DB-D25A-8A70-2FBF9521B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A4BA9-8341-4AB5-9888-20AF78E00852}" type="datetime1">
              <a:rPr lang="ru-RU" smtClean="0"/>
              <a:t>23.01.2023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E2C24B-1955-1A1A-D8C7-73E3BC1451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33D6F5C-878D-4F00-49D7-D312774C52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3977F7-940B-4825-9416-07E36131765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3643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eerc.ifmo.ru/wiki/index.php?title=%D0%A1%D0%B6%D0%B0%D1%82%D0%BE%D0%B5_%D1%81%D1%83%D1%84%D1%84%D0%B8%D0%BA%D1%81%D0%BD%D0%BE%D0%B5_%D0%B4%D0%B5%D1%80%D0%B5%D0%B2%D0%BE" TargetMode="External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vk.cc/cj1OgK" TargetMode="External"/><Relationship Id="rId7" Type="http://schemas.openxmlformats.org/officeDocument/2006/relationships/hyperlink" Target="https://codeforces.com/blog/entry/16780?f0a28=1" TargetMode="External"/><Relationship Id="rId2" Type="http://schemas.openxmlformats.org/officeDocument/2006/relationships/hyperlink" Target="https://habr.com/ru/post/258121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tackoverflow.com/questions/9452701/ukkonens-suffix-tree-algorithm-in-plain-english/9513423#9513423" TargetMode="External"/><Relationship Id="rId5" Type="http://schemas.openxmlformats.org/officeDocument/2006/relationships/hyperlink" Target="http://brenden.github.io/ukkonen-animation/" TargetMode="External"/><Relationship Id="rId4" Type="http://schemas.openxmlformats.org/officeDocument/2006/relationships/hyperlink" Target="https://www.youtube.com/watch?v=WjzR1eFbAeo&amp;t=1328s&amp;ab_channel=PavelMavrin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709FC6-257D-9472-D714-975D41DACF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7600" y="2800261"/>
            <a:ext cx="5793117" cy="628739"/>
          </a:xfrm>
        </p:spPr>
        <p:txBody>
          <a:bodyPr>
            <a:noAutofit/>
          </a:bodyPr>
          <a:lstStyle/>
          <a:p>
            <a:r>
              <a:rPr lang="ru-RU" sz="4000" dirty="0">
                <a:latin typeface="Bahnschrift" panose="020B0502040204020203" pitchFamily="34" charset="0"/>
                <a:ea typeface="MS UI Gothic" panose="020B0600070205080204" pitchFamily="34" charset="-128"/>
              </a:rPr>
              <a:t>Алгоритм Укконена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262C42B-5629-D4DA-3A9F-650D5D130C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4601" y="3457864"/>
            <a:ext cx="3321170" cy="628739"/>
          </a:xfrm>
        </p:spPr>
        <p:txBody>
          <a:bodyPr>
            <a:normAutofit/>
          </a:bodyPr>
          <a:lstStyle/>
          <a:p>
            <a:pPr algn="r"/>
            <a:r>
              <a:rPr lang="ru-RU" sz="1400" dirty="0">
                <a:latin typeface="Bahnschrift" panose="020B0502040204020203" pitchFamily="34" charset="0"/>
              </a:rPr>
              <a:t>Студент Берегалов Артём Сергеевич</a:t>
            </a:r>
          </a:p>
          <a:p>
            <a:pPr algn="r"/>
            <a:r>
              <a:rPr lang="ru-RU" sz="1400" dirty="0">
                <a:latin typeface="Bahnschrift" panose="020B0502040204020203" pitchFamily="34" charset="0"/>
              </a:rPr>
              <a:t>Гр. Б9121-09.03.03пикд</a:t>
            </a:r>
          </a:p>
          <a:p>
            <a:pPr algn="r"/>
            <a:endParaRPr lang="ru-RU" sz="1400" dirty="0">
              <a:latin typeface="Bahnschrift" panose="020B0502040204020203" pitchFamily="34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8FF8E68-F571-49FA-2DAB-EBD6D5BFA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40" y="40475"/>
            <a:ext cx="5440218" cy="6739887"/>
          </a:xfrm>
          <a:prstGeom prst="rect">
            <a:avLst/>
          </a:prstGeom>
        </p:spPr>
      </p:pic>
      <p:sp>
        <p:nvSpPr>
          <p:cNvPr id="4" name="Подзаголовок 2">
            <a:extLst>
              <a:ext uri="{FF2B5EF4-FFF2-40B4-BE49-F238E27FC236}">
                <a16:creationId xmlns:a16="http://schemas.microsoft.com/office/drawing/2014/main" id="{15CB6CC3-83A6-2BA4-3AED-194DAAA4F35F}"/>
              </a:ext>
            </a:extLst>
          </p:cNvPr>
          <p:cNvSpPr txBox="1">
            <a:spLocks/>
          </p:cNvSpPr>
          <p:nvPr/>
        </p:nvSpPr>
        <p:spPr>
          <a:xfrm>
            <a:off x="10860657" y="6215441"/>
            <a:ext cx="585114" cy="2716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sz="1400" dirty="0">
                <a:latin typeface="Bahnschrift" panose="020B0502040204020203" pitchFamily="34" charset="0"/>
              </a:rPr>
              <a:t>2023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E926FEA-18FD-0171-B299-E932799092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733733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E9A55AFD-C6BB-6827-70A7-54BE282448F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93203" y="2133083"/>
            <a:ext cx="3925446" cy="353447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без повторений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abcd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5A2DEB85-87BE-8078-4DA0-7B6C82CF7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0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477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1700D5F-E96C-F142-235C-0D900A514FB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573" y="2107574"/>
            <a:ext cx="3500887" cy="322355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</a:t>
            </a:r>
            <a:r>
              <a:rPr lang="ru-RU" sz="3200" b="1" u="sng" dirty="0">
                <a:latin typeface="Bahnschrift" panose="020B0502040204020203" pitchFamily="34" charset="0"/>
              </a:rPr>
              <a:t>с повторениями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abcabx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A2C80D03-16F2-E5FC-52A8-6EACE1928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705" y="1238940"/>
            <a:ext cx="8193657" cy="36548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Шаги 1-3 были пропущены, так как они аналогичны прошлым слайдам</a:t>
            </a:r>
          </a:p>
        </p:txBody>
      </p:sp>
      <p:sp>
        <p:nvSpPr>
          <p:cNvPr id="9" name="Нижний колонтитул 5">
            <a:extLst>
              <a:ext uri="{FF2B5EF4-FFF2-40B4-BE49-F238E27FC236}">
                <a16:creationId xmlns:a16="http://schemas.microsoft.com/office/drawing/2014/main" id="{8CCCDD41-A06A-380E-53EA-765C7E10F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38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B1BD060-3328-FA35-7ADA-F999BF44895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0947" y="2133454"/>
            <a:ext cx="3578526" cy="3206298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с повторениями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abcabx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CCBC03C9-87A6-0714-FCAD-4ABF9673D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2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207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9848A0F-E700-93A3-B92D-8902D78B4F2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8202" y="2142079"/>
            <a:ext cx="3500885" cy="318041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с повторениями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abcabx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87AF38A9-FF9A-8D92-497C-8AFFD1E1E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3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3088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E04FF78-13B2-6673-C487-8350CE404F0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822447" y="2148209"/>
            <a:ext cx="4353402" cy="3389949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4983BF3-77A7-506C-C2DD-2C02C131F1A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1" y="2142079"/>
            <a:ext cx="4225506" cy="325805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с повторениями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abcabx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D800EE8D-96F5-6142-877A-5722DA77D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4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1748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AA5FE946-A3D0-DC0B-5566-779A80A8E2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2317" y="2153959"/>
            <a:ext cx="4373531" cy="3366947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с повторениями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abcabx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A57A5E71-CA01-11A9-6A82-0B48EDE54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5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588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B44316B-91DB-143F-BEB2-01139C936B0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29458" y="2174583"/>
            <a:ext cx="4363644" cy="338945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с повторениями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abcabx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CAA4370F-6E58-06B4-B768-B6B6CDF8D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6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76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E086279-BB0C-1933-6F20-35EB7F7CA42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2277" y="2170271"/>
            <a:ext cx="4309066" cy="34369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с повторениями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abcabx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0B72A663-FE5D-9BA9-0663-129D4EA5C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7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82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99773"/>
          </a:xfrm>
        </p:spPr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Анализ времени работы построения дерева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ED252C0-A286-8432-D7FA-B0F7E0235C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0131" y="1664898"/>
            <a:ext cx="6045023" cy="3994030"/>
          </a:xfrm>
          <a:prstGeom prst="rect">
            <a:avLst/>
          </a:prstGeom>
        </p:spPr>
      </p:pic>
      <p:sp>
        <p:nvSpPr>
          <p:cNvPr id="9" name="Объект 2">
            <a:extLst>
              <a:ext uri="{FF2B5EF4-FFF2-40B4-BE49-F238E27FC236}">
                <a16:creationId xmlns:a16="http://schemas.microsoft.com/office/drawing/2014/main" id="{2AC4F00E-4049-3F7B-E252-CAD371CE178D}"/>
              </a:ext>
            </a:extLst>
          </p:cNvPr>
          <p:cNvSpPr txBox="1">
            <a:spLocks/>
          </p:cNvSpPr>
          <p:nvPr/>
        </p:nvSpPr>
        <p:spPr>
          <a:xfrm>
            <a:off x="838200" y="1664899"/>
            <a:ext cx="2155167" cy="1299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Использовались строки длиной до 1000 символов.</a:t>
            </a:r>
          </a:p>
          <a:p>
            <a:pPr marL="0" indent="0">
              <a:buNone/>
            </a:pPr>
            <a:r>
              <a:rPr lang="ru-RU" sz="1400" dirty="0">
                <a:latin typeface="Bahnschrift" panose="020B0502040204020203" pitchFamily="34" charset="0"/>
              </a:rPr>
              <a:t>Алгоритм работает за линейное время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1400" dirty="0">
              <a:latin typeface="Bahnschrift" panose="020B0502040204020203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ru-RU" sz="1400" dirty="0">
              <a:latin typeface="Bahnschrift" panose="020B0502040204020203" pitchFamily="34" charset="0"/>
            </a:endParaRPr>
          </a:p>
        </p:txBody>
      </p:sp>
      <p:sp>
        <p:nvSpPr>
          <p:cNvPr id="10" name="Нижний колонтитул 5">
            <a:extLst>
              <a:ext uri="{FF2B5EF4-FFF2-40B4-BE49-F238E27FC236}">
                <a16:creationId xmlns:a16="http://schemas.microsoft.com/office/drawing/2014/main" id="{B0B2790E-3782-0B22-91E8-E816C34F9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8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164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CFBC72-BBE9-1547-3993-9CA723FD6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3C24DD-90C2-F3AC-A667-8DFAFCAA3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3930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В ходе изучения алгоритма Укконена было реализовано</a:t>
            </a:r>
            <a:r>
              <a:rPr lang="en-US" sz="1600" dirty="0">
                <a:solidFill>
                  <a:srgbClr val="111111"/>
                </a:solidFill>
                <a:latin typeface="Bahnschrift" panose="020B0502040204020203" pitchFamily="34" charset="0"/>
              </a:rPr>
              <a:t>:</a:t>
            </a:r>
          </a:p>
          <a:p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функция построения дерева</a:t>
            </a:r>
          </a:p>
          <a:p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ф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ункция поиска подстроки</a:t>
            </a:r>
          </a:p>
          <a:p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функция вывода дерева</a:t>
            </a:r>
          </a:p>
          <a:p>
            <a:pPr marL="0" indent="0">
              <a:buNone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А т</a:t>
            </a:r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акже был проведен анализ времени работы алгоритма для строк длиной до 1000 символов.</a:t>
            </a:r>
            <a:endParaRPr lang="en-US" sz="1600" b="0" i="0" dirty="0">
              <a:solidFill>
                <a:srgbClr val="111111"/>
              </a:solidFill>
              <a:effectLst/>
              <a:latin typeface="Bahnschrift" panose="020B0502040204020203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60E80FD-D8F4-C862-5F04-1716C3F07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4" name="Нижний колонтитул 5">
            <a:extLst>
              <a:ext uri="{FF2B5EF4-FFF2-40B4-BE49-F238E27FC236}">
                <a16:creationId xmlns:a16="http://schemas.microsoft.com/office/drawing/2014/main" id="{F81D9686-CBFC-9656-3364-0DC29B76B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ru-RU" sz="1400" dirty="0">
                <a:solidFill>
                  <a:schemeClr val="tx1"/>
                </a:solidFill>
                <a:latin typeface="Bahnschrift" panose="020B0502040204020203" pitchFamily="34" charset="0"/>
              </a:rPr>
              <a:t>1</a:t>
            </a:r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9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9038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7CB1FB5-613C-0BE5-7DCB-36BAFC590CC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803"/>
            <a:ext cx="5440218" cy="673988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CFBC72-BBE9-1547-3993-9CA723FD6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Об алгоритме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3C24DD-90C2-F3AC-A667-8DFAFCAA3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448"/>
            <a:ext cx="6882442" cy="8830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b="1" i="0" dirty="0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Алгоритм Укконена</a:t>
            </a:r>
            <a:r>
              <a:rPr lang="ru-RU" sz="1600" b="0" i="0" dirty="0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 (англ. </a:t>
            </a:r>
            <a:r>
              <a:rPr lang="ru-RU" sz="1600" b="0" i="1" dirty="0" err="1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Ukkonen's</a:t>
            </a:r>
            <a:r>
              <a:rPr lang="ru-RU" sz="1600" b="0" i="1" dirty="0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ru-RU" sz="1600" b="0" i="1" dirty="0" err="1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algorithm</a:t>
            </a:r>
            <a:r>
              <a:rPr lang="ru-RU" sz="1600" b="0" i="0" dirty="0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) -  построение </a:t>
            </a:r>
            <a:r>
              <a:rPr lang="ru-RU" sz="1600" b="0" i="0" u="none" strike="noStrike" dirty="0">
                <a:solidFill>
                  <a:srgbClr val="0645AD"/>
                </a:solidFill>
                <a:effectLst/>
                <a:latin typeface="Bahnschrift" panose="020B0502040204020203" pitchFamily="34" charset="0"/>
                <a:hlinkClick r:id="rId3" tooltip="Сжатое суффиксное дерево"/>
              </a:rPr>
              <a:t>суффиксного дерева</a:t>
            </a:r>
            <a:r>
              <a:rPr lang="ru-RU" sz="1600" b="0" i="0" dirty="0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 для заданной строки. </a:t>
            </a:r>
          </a:p>
          <a:p>
            <a:pPr marL="0" indent="0">
              <a:buNone/>
            </a:pPr>
            <a:r>
              <a:rPr lang="ru-RU" sz="1600" dirty="0">
                <a:solidFill>
                  <a:srgbClr val="222222"/>
                </a:solidFill>
                <a:latin typeface="Bahnschrift" panose="020B0502040204020203" pitchFamily="34" charset="0"/>
              </a:rPr>
              <a:t>С</a:t>
            </a:r>
            <a:r>
              <a:rPr lang="ru-RU" sz="1600" b="0" i="0" dirty="0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оздан Эско Укконеном в 1995 году</a:t>
            </a:r>
            <a:endParaRPr lang="ru-RU" sz="1600" dirty="0">
              <a:latin typeface="Bahnschrift" panose="020B0502040204020203" pitchFamily="34" charset="0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6A1F6EF-F37E-1966-34CD-DD57E9C10B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0430" y="641170"/>
            <a:ext cx="2150082" cy="3215855"/>
          </a:xfrm>
          <a:prstGeom prst="rect">
            <a:avLst/>
          </a:prstGeom>
        </p:spPr>
      </p:pic>
      <p:sp>
        <p:nvSpPr>
          <p:cNvPr id="6" name="Объект 2">
            <a:extLst>
              <a:ext uri="{FF2B5EF4-FFF2-40B4-BE49-F238E27FC236}">
                <a16:creationId xmlns:a16="http://schemas.microsoft.com/office/drawing/2014/main" id="{BE60895E-60E6-FBFC-D9C5-28EDD435A576}"/>
              </a:ext>
            </a:extLst>
          </p:cNvPr>
          <p:cNvSpPr txBox="1">
            <a:spLocks/>
          </p:cNvSpPr>
          <p:nvPr/>
        </p:nvSpPr>
        <p:spPr>
          <a:xfrm>
            <a:off x="9770467" y="4017221"/>
            <a:ext cx="1570007" cy="528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1100" dirty="0">
                <a:latin typeface="Bahnschrift" panose="020B0502040204020203" pitchFamily="34" charset="0"/>
              </a:rPr>
              <a:t>Эско Укконен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ru-RU" sz="1100" dirty="0">
                <a:latin typeface="Bahnschrift" panose="020B0502040204020203" pitchFamily="34" charset="0"/>
              </a:rPr>
              <a:t>(род. 1950).</a:t>
            </a:r>
            <a:endParaRPr lang="ru-RU" sz="1600" dirty="0">
              <a:latin typeface="Bahnschrift" panose="020B0502040204020203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0A630E8-C577-812A-9BFF-ADC0FB608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34640"/>
            <a:ext cx="6788004" cy="2783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Объект 2">
            <a:extLst>
              <a:ext uri="{FF2B5EF4-FFF2-40B4-BE49-F238E27FC236}">
                <a16:creationId xmlns:a16="http://schemas.microsoft.com/office/drawing/2014/main" id="{A3FCCF39-AFD6-0408-5F10-2E6C5A88CB26}"/>
              </a:ext>
            </a:extLst>
          </p:cNvPr>
          <p:cNvSpPr txBox="1">
            <a:spLocks/>
          </p:cNvSpPr>
          <p:nvPr/>
        </p:nvSpPr>
        <p:spPr>
          <a:xfrm>
            <a:off x="664133" y="5906368"/>
            <a:ext cx="4776085" cy="5089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1000" b="0" i="0" dirty="0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Пример построения суффиксного дерева алгоритмом Укконена.</a:t>
            </a:r>
            <a:endParaRPr lang="ru-RU" sz="1000" dirty="0">
              <a:latin typeface="Bahnschrift" panose="020B0502040204020203" pitchFamily="34" charset="0"/>
            </a:endParaRPr>
          </a:p>
        </p:txBody>
      </p:sp>
      <p:sp>
        <p:nvSpPr>
          <p:cNvPr id="12" name="Нижний колонтитул 5">
            <a:extLst>
              <a:ext uri="{FF2B5EF4-FFF2-40B4-BE49-F238E27FC236}">
                <a16:creationId xmlns:a16="http://schemas.microsoft.com/office/drawing/2014/main" id="{82775009-0755-8CD8-FA2C-22796FFDB2D0}"/>
              </a:ext>
            </a:extLst>
          </p:cNvPr>
          <p:cNvSpPr txBox="1">
            <a:spLocks/>
          </p:cNvSpPr>
          <p:nvPr/>
        </p:nvSpPr>
        <p:spPr>
          <a:xfrm>
            <a:off x="4009801" y="616868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ru-RU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2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4069201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CFBC72-BBE9-1547-3993-9CA723FD6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Источники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3C24DD-90C2-F3AC-A667-8DFAFCAA3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39309" cy="4351338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u="none" strike="noStrike" dirty="0">
                <a:solidFill>
                  <a:srgbClr val="C9D1D9"/>
                </a:solidFill>
                <a:effectLst/>
                <a:latin typeface="Bahnschrift" panose="020B0502040204020203" pitchFamily="34" charset="0"/>
                <a:hlinkClick r:id="rId2"/>
              </a:rPr>
              <a:t>Простое суффиксное дерево / Хабр</a:t>
            </a:r>
            <a:endParaRPr lang="ru-RU" sz="1600" b="0" i="0" dirty="0">
              <a:solidFill>
                <a:srgbClr val="C9D1D9"/>
              </a:solidFill>
              <a:effectLst/>
              <a:latin typeface="Bahnschrift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u="none" strike="noStrike" dirty="0">
                <a:solidFill>
                  <a:srgbClr val="C9D1D9"/>
                </a:solidFill>
                <a:effectLst/>
                <a:latin typeface="Bahnschrift" panose="020B0502040204020203" pitchFamily="34" charset="0"/>
                <a:hlinkClick r:id="rId3"/>
              </a:rPr>
              <a:t>Алгоритм Укконена — Викиконспекты</a:t>
            </a:r>
            <a:endParaRPr lang="ru-RU" sz="1600" b="0" i="0" dirty="0">
              <a:solidFill>
                <a:srgbClr val="C9D1D9"/>
              </a:solidFill>
              <a:effectLst/>
              <a:latin typeface="Bahnschrift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u="none" strike="noStrike" dirty="0">
                <a:solidFill>
                  <a:srgbClr val="C9D1D9"/>
                </a:solidFill>
                <a:effectLst/>
                <a:latin typeface="Bahnschrift" panose="020B0502040204020203" pitchFamily="34" charset="0"/>
                <a:hlinkClick r:id="rId4"/>
              </a:rPr>
              <a:t>АиСД </a:t>
            </a:r>
            <a:r>
              <a:rPr lang="en-US" sz="1600" b="0" i="0" u="none" strike="noStrike" dirty="0">
                <a:solidFill>
                  <a:srgbClr val="C9D1D9"/>
                </a:solidFill>
                <a:effectLst/>
                <a:latin typeface="Bahnschrift" panose="020B0502040204020203" pitchFamily="34" charset="0"/>
                <a:hlinkClick r:id="rId4"/>
              </a:rPr>
              <a:t>S03E12. </a:t>
            </a:r>
            <a:r>
              <a:rPr lang="ru-RU" sz="1600" b="0" i="0" u="none" strike="noStrike" dirty="0">
                <a:solidFill>
                  <a:srgbClr val="C9D1D9"/>
                </a:solidFill>
                <a:effectLst/>
                <a:latin typeface="Bahnschrift" panose="020B0502040204020203" pitchFamily="34" charset="0"/>
                <a:hlinkClick r:id="rId4"/>
              </a:rPr>
              <a:t>Суффиксное дерево. Алгоритм Укконена</a:t>
            </a:r>
            <a:endParaRPr lang="ru-RU" sz="1600" b="0" i="0" dirty="0">
              <a:solidFill>
                <a:srgbClr val="C9D1D9"/>
              </a:solidFill>
              <a:effectLst/>
              <a:latin typeface="Bahnschrift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C9D1D9"/>
                </a:solidFill>
                <a:effectLst/>
                <a:latin typeface="Bahnschrift" panose="020B0502040204020203" pitchFamily="34" charset="0"/>
                <a:hlinkClick r:id="rId5"/>
              </a:rPr>
              <a:t>Visualization of Ukkonen's Algorithm</a:t>
            </a:r>
            <a:endParaRPr lang="en-US" sz="1600" b="0" i="0" dirty="0">
              <a:solidFill>
                <a:srgbClr val="C9D1D9"/>
              </a:solidFill>
              <a:effectLst/>
              <a:latin typeface="Bahnschrift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C9D1D9"/>
                </a:solidFill>
                <a:effectLst/>
                <a:latin typeface="Bahnschrift" panose="020B0502040204020203" pitchFamily="34" charset="0"/>
                <a:hlinkClick r:id="rId6"/>
              </a:rPr>
              <a:t>Ukkonen's suffix tree algorithm in plain English / stackoverflow</a:t>
            </a:r>
            <a:endParaRPr lang="en-US" sz="1600" b="0" i="0" dirty="0">
              <a:solidFill>
                <a:srgbClr val="C9D1D9"/>
              </a:solidFill>
              <a:effectLst/>
              <a:latin typeface="Bahnschrift" panose="020B05020402040202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u="none" strike="noStrike" dirty="0">
                <a:solidFill>
                  <a:srgbClr val="C9D1D9"/>
                </a:solidFill>
                <a:effectLst/>
                <a:latin typeface="Bahnschrift" panose="020B0502040204020203" pitchFamily="34" charset="0"/>
                <a:hlinkClick r:id="rId7"/>
              </a:rPr>
              <a:t>Suffix tree. Ukkonen's algorithm - Codeforces</a:t>
            </a:r>
            <a:endParaRPr lang="en-US" sz="1600" b="0" i="0" dirty="0">
              <a:solidFill>
                <a:srgbClr val="C9D1D9"/>
              </a:solidFill>
              <a:effectLst/>
              <a:latin typeface="Bahnschrift" panose="020B0502040204020203" pitchFamily="34" charset="0"/>
            </a:endParaRPr>
          </a:p>
          <a:p>
            <a:pPr marL="0" indent="0">
              <a:buNone/>
            </a:pPr>
            <a:endParaRPr lang="en-US" sz="1600" b="0" i="0" dirty="0">
              <a:solidFill>
                <a:srgbClr val="111111"/>
              </a:solidFill>
              <a:effectLst/>
              <a:latin typeface="Bahnschrift" panose="020B0502040204020203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60E80FD-D8F4-C862-5F04-1716C3F07DD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004925-6EBA-9003-1FFA-12E8CCEFD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20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795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Вопрос клипарт (69 фото) » Рисунки для срисовки и не только">
            <a:extLst>
              <a:ext uri="{FF2B5EF4-FFF2-40B4-BE49-F238E27FC236}">
                <a16:creationId xmlns:a16="http://schemas.microsoft.com/office/drawing/2014/main" id="{00C4C6B1-08E1-9194-B151-D3F425B76335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03099">
            <a:off x="677566" y="683296"/>
            <a:ext cx="2055324" cy="2026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Рисунок 11" descr="Изображение выглядит как текст, небо, карта&#10;&#10;Автоматически созданное описание">
            <a:extLst>
              <a:ext uri="{FF2B5EF4-FFF2-40B4-BE49-F238E27FC236}">
                <a16:creationId xmlns:a16="http://schemas.microsoft.com/office/drawing/2014/main" id="{A3BDD6F8-70A5-5325-9AB1-4BF046ACC2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980617"/>
            <a:ext cx="6788004" cy="287717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CFBC72-BBE9-1547-3993-9CA723FD6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Применение алгоритма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3C24DD-90C2-F3AC-A667-8DFAFCAA3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6448"/>
            <a:ext cx="6839309" cy="12281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Первая и самая распространённая задача – поиск подстроки</a:t>
            </a:r>
            <a:endParaRPr lang="en-US" sz="1600" b="0" i="0" dirty="0">
              <a:solidFill>
                <a:srgbClr val="111111"/>
              </a:solidFill>
              <a:effectLst/>
              <a:latin typeface="Bahnschrift" panose="020B0502040204020203" pitchFamily="34" charset="0"/>
            </a:endParaRPr>
          </a:p>
          <a:p>
            <a:pPr marL="0" indent="0">
              <a:buNone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Также можно найти </a:t>
            </a:r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н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аибольшую общую подстроку двух или более строк.</a:t>
            </a:r>
            <a:br>
              <a:rPr lang="ru-RU" sz="1600" dirty="0">
                <a:latin typeface="Bahnschrift" panose="020B0502040204020203" pitchFamily="34" charset="0"/>
              </a:rPr>
            </a:br>
            <a:endParaRPr lang="ru-RU" sz="1600" dirty="0">
              <a:latin typeface="Bahnschrift" panose="020B0502040204020203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60E80FD-D8F4-C862-5F04-1716C3F07D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7" name="Нижний колонтитул 5">
            <a:extLst>
              <a:ext uri="{FF2B5EF4-FFF2-40B4-BE49-F238E27FC236}">
                <a16:creationId xmlns:a16="http://schemas.microsoft.com/office/drawing/2014/main" id="{C6154919-8346-96D8-E72F-73DE3C8C3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3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  <p:sp>
        <p:nvSpPr>
          <p:cNvPr id="15" name="Объект 2">
            <a:extLst>
              <a:ext uri="{FF2B5EF4-FFF2-40B4-BE49-F238E27FC236}">
                <a16:creationId xmlns:a16="http://schemas.microsoft.com/office/drawing/2014/main" id="{187C32DB-E5ED-3F9D-023C-CB7D30052577}"/>
              </a:ext>
            </a:extLst>
          </p:cNvPr>
          <p:cNvSpPr txBox="1">
            <a:spLocks/>
          </p:cNvSpPr>
          <p:nvPr/>
        </p:nvSpPr>
        <p:spPr>
          <a:xfrm>
            <a:off x="-336531" y="5936979"/>
            <a:ext cx="4776085" cy="5089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ru-RU" sz="1000" dirty="0">
                <a:latin typeface="Bahnschrift" panose="020B0502040204020203" pitchFamily="34" charset="0"/>
              </a:rPr>
              <a:t> </a:t>
            </a:r>
            <a:r>
              <a:rPr lang="ru-RU" sz="1000" b="0" i="0" dirty="0">
                <a:solidFill>
                  <a:srgbClr val="222222"/>
                </a:solidFill>
                <a:effectLst/>
                <a:latin typeface="Bahnschrift" panose="020B0502040204020203" pitchFamily="34" charset="0"/>
              </a:rPr>
              <a:t>Пример поиска подстроки </a:t>
            </a:r>
            <a:r>
              <a:rPr lang="en-US" sz="1000" dirty="0">
                <a:solidFill>
                  <a:srgbClr val="222222"/>
                </a:solidFill>
                <a:latin typeface="Bahnschrift" panose="020B0502040204020203" pitchFamily="34" charset="0"/>
              </a:rPr>
              <a:t>“XABZ”</a:t>
            </a:r>
            <a:endParaRPr lang="ru-RU" sz="1000" dirty="0"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8561941"/>
      </p:ext>
    </p:extLst>
  </p:cSld>
  <p:clrMapOvr>
    <a:masterClrMapping/>
  </p:clrMapOvr>
  <p:transition spd="slow">
    <p:push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Идея – Бесплатные иконки: технологии">
            <a:extLst>
              <a:ext uri="{FF2B5EF4-FFF2-40B4-BE49-F238E27FC236}">
                <a16:creationId xmlns:a16="http://schemas.microsoft.com/office/drawing/2014/main" id="{592F7CAA-7B0B-B778-98BA-83B5471296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192754">
            <a:off x="129311" y="150379"/>
            <a:ext cx="3516745" cy="3516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7CFBC72-BBE9-1547-3993-9CA723FD6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Основная идея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3C24DD-90C2-F3AC-A667-8DFAFCAA3B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839309" cy="307417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При отсутствии ребра для очередного символа</a:t>
            </a:r>
            <a:r>
              <a:rPr lang="en-US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:</a:t>
            </a:r>
            <a:endParaRPr lang="ru-RU" sz="1600" b="0" i="0" dirty="0">
              <a:solidFill>
                <a:srgbClr val="111111"/>
              </a:solidFill>
              <a:effectLst/>
              <a:latin typeface="Bahnschrift" panose="020B0502040204020203" pitchFamily="34" charset="0"/>
            </a:endParaRPr>
          </a:p>
          <a:p>
            <a:pPr marL="0" indent="0">
              <a:buNone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     	Если текущая позиция 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вершина</a:t>
            </a:r>
            <a:r>
              <a:rPr lang="en-US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:</a:t>
            </a:r>
            <a:endParaRPr lang="ru-RU" sz="1600" b="0" i="0" dirty="0">
              <a:solidFill>
                <a:srgbClr val="111111"/>
              </a:solidFill>
              <a:effectLst/>
              <a:latin typeface="Bahnschrift" panose="020B0502040204020203" pitchFamily="34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    		- п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родлеваются листья</a:t>
            </a:r>
            <a:endParaRPr lang="ru-RU" sz="1600" dirty="0">
              <a:solidFill>
                <a:srgbClr val="111111"/>
              </a:solidFill>
              <a:latin typeface="Bahnschrift" panose="020B0502040204020203" pitchFamily="34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    		- 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добавляется новое ребро</a:t>
            </a:r>
            <a:endParaRPr lang="en-US" sz="1600" b="0" i="0" dirty="0">
              <a:solidFill>
                <a:srgbClr val="111111"/>
              </a:solidFill>
              <a:effectLst/>
              <a:latin typeface="Bahnschrift" panose="020B0502040204020203" pitchFamily="34" charset="0"/>
            </a:endParaRPr>
          </a:p>
          <a:p>
            <a:pPr marL="0" indent="0">
              <a:buNone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	Если текущая позиция </a:t>
            </a:r>
            <a:r>
              <a:rPr lang="ru-RU" sz="1600" b="0" i="0" u="sng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внутри ребра</a:t>
            </a:r>
            <a:r>
              <a:rPr lang="en-US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:</a:t>
            </a:r>
            <a:endParaRPr lang="ru-RU" sz="1600" b="0" i="0" dirty="0">
              <a:solidFill>
                <a:srgbClr val="111111"/>
              </a:solidFill>
              <a:effectLst/>
              <a:latin typeface="Bahnschrift" panose="020B0502040204020203" pitchFamily="34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		- ребро делится и добавляется вершина</a:t>
            </a:r>
            <a:endParaRPr lang="en-US" sz="1600" dirty="0">
              <a:solidFill>
                <a:srgbClr val="111111"/>
              </a:solidFill>
              <a:latin typeface="Bahnschrift" panose="020B0502040204020203" pitchFamily="34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en-US" sz="1600" dirty="0">
                <a:solidFill>
                  <a:srgbClr val="111111"/>
                </a:solidFill>
                <a:latin typeface="Bahnschrift" panose="020B0502040204020203" pitchFamily="34" charset="0"/>
              </a:rPr>
              <a:t>		</a:t>
            </a:r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- п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родлеваются листья</a:t>
            </a:r>
            <a:r>
              <a:rPr lang="en-US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 </a:t>
            </a: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новой вершины</a:t>
            </a:r>
            <a:endParaRPr lang="ru-RU" sz="1600" dirty="0">
              <a:solidFill>
                <a:srgbClr val="111111"/>
              </a:solidFill>
              <a:latin typeface="Bahnschrift" panose="020B0502040204020203" pitchFamily="34" charset="0"/>
            </a:endParaRPr>
          </a:p>
          <a:p>
            <a:pPr marL="0" indent="0">
              <a:lnSpc>
                <a:spcPct val="50000"/>
              </a:lnSpc>
              <a:buNone/>
            </a:pPr>
            <a:r>
              <a:rPr lang="ru-RU" sz="1600" b="0" i="0" dirty="0">
                <a:solidFill>
                  <a:srgbClr val="111111"/>
                </a:solidFill>
                <a:effectLst/>
                <a:latin typeface="Bahnschrift" panose="020B0502040204020203" pitchFamily="34" charset="0"/>
              </a:rPr>
              <a:t>		- к новой вершине добавляется новое ребро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ru-RU" sz="1600" dirty="0">
                <a:solidFill>
                  <a:srgbClr val="111111"/>
                </a:solidFill>
                <a:latin typeface="Bahnschrift" panose="020B0502040204020203" pitchFamily="34" charset="0"/>
              </a:rPr>
              <a:t>Если за один шаг создается более одной вершины, новые вершины соединяются суффиксными ссылками.</a:t>
            </a:r>
            <a:endParaRPr lang="en-US" sz="1600" b="0" i="0" dirty="0">
              <a:solidFill>
                <a:srgbClr val="111111"/>
              </a:solidFill>
              <a:effectLst/>
              <a:latin typeface="Bahnschrift" panose="020B0502040204020203" pitchFamily="34" charset="0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60E80FD-D8F4-C862-5F04-1716C3F07D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A9F03C-96A1-8EE0-99D4-1FE712A9D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4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7611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7D37884-1062-5685-4366-CA2A876DED7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</a:t>
            </a:r>
            <a:r>
              <a:rPr lang="ru-RU" sz="3200" b="1" u="sng" dirty="0">
                <a:latin typeface="Bahnschrift" panose="020B0502040204020203" pitchFamily="34" charset="0"/>
              </a:rPr>
              <a:t>без повторений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3AA9F49-BED8-3EFF-F9E3-9E215BF42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2705" y="1238940"/>
            <a:ext cx="8193657" cy="36548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Bahnschrift" panose="020B0502040204020203" pitchFamily="34" charset="0"/>
              </a:rPr>
              <a:t>Под строкой без повторений, подразумевается такая строка, в которой все символы уникальны. 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abcd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4C2AD24-31ED-A78D-645F-1776CF5DC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42436"/>
            <a:ext cx="3608726" cy="3708106"/>
          </a:xfrm>
          <a:prstGeom prst="rect">
            <a:avLst/>
          </a:prstGeom>
        </p:spPr>
      </p:pic>
      <p:sp>
        <p:nvSpPr>
          <p:cNvPr id="9" name="Нижний колонтитул 5">
            <a:extLst>
              <a:ext uri="{FF2B5EF4-FFF2-40B4-BE49-F238E27FC236}">
                <a16:creationId xmlns:a16="http://schemas.microsoft.com/office/drawing/2014/main" id="{3CB4B154-4751-59F6-7AFC-44580EA94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5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4131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D005CFD-13DA-3A27-B3E8-6B058F656EE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FAC3E6A-4937-810A-DFDD-629E1A3883B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200" y="2113472"/>
            <a:ext cx="3725174" cy="345919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без повторений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abcd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7" name="Нижний колонтитул 5">
            <a:extLst>
              <a:ext uri="{FF2B5EF4-FFF2-40B4-BE49-F238E27FC236}">
                <a16:creationId xmlns:a16="http://schemas.microsoft.com/office/drawing/2014/main" id="{21E99483-73B8-4059-C0CA-D42ACA679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6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24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06E3FE5-CC3B-E4EA-2F87-F645B10E36A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86B1219-3BDF-11AC-7FE4-895DD2B8A79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157" y="2107931"/>
            <a:ext cx="3346149" cy="320594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без повторений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abcd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EA228613-43D9-B6C6-8D22-C845E0A12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7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43090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52208D2A-0E6F-4541-811F-B12C18156A4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3E38BDE-8070-2A17-8689-8A9F37C3D47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810" y="2090679"/>
            <a:ext cx="3511518" cy="3369842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без повторений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abcd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7F8E6EA0-9768-D0AE-EA53-2A77C7A7A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8</a:t>
            </a:r>
            <a:endParaRPr lang="ru-RU" sz="1400" dirty="0">
              <a:solidFill>
                <a:schemeClr val="tx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9723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BDCBD07E-2337-A9ED-FC41-6EE0C6438B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 rot="5400000">
            <a:off x="7414489" y="2080489"/>
            <a:ext cx="6858002" cy="269702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DAF9DA8-DD3A-940B-ED84-601E15EEB96D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699" y="2165231"/>
            <a:ext cx="3275353" cy="3303916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135501C-9272-0FBC-DD6E-07292D0F2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latin typeface="Bahnschrift" panose="020B0502040204020203" pitchFamily="34" charset="0"/>
              </a:rPr>
              <a:t>Построение дерева для строки без повторений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FECA5E99-384D-27C7-62F9-3740F9D0FB9E}"/>
              </a:ext>
            </a:extLst>
          </p:cNvPr>
          <p:cNvSpPr txBox="1">
            <a:spLocks/>
          </p:cNvSpPr>
          <p:nvPr/>
        </p:nvSpPr>
        <p:spPr>
          <a:xfrm>
            <a:off x="872705" y="1690688"/>
            <a:ext cx="8193657" cy="3654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400" dirty="0">
                <a:latin typeface="Bahnschrift" panose="020B0502040204020203" pitchFamily="34" charset="0"/>
              </a:rPr>
              <a:t>Исходная строка</a:t>
            </a:r>
            <a:r>
              <a:rPr lang="en-US" sz="1400" dirty="0">
                <a:latin typeface="Bahnschrift" panose="020B0502040204020203" pitchFamily="34" charset="0"/>
              </a:rPr>
              <a:t>: </a:t>
            </a:r>
            <a:r>
              <a:rPr lang="en-US" sz="1400" b="1" dirty="0">
                <a:latin typeface="Bahnschrift" panose="020B0502040204020203" pitchFamily="34" charset="0"/>
              </a:rPr>
              <a:t>abcd</a:t>
            </a:r>
            <a:endParaRPr lang="ru-RU" sz="1400" b="1" dirty="0">
              <a:latin typeface="Bahnschrift" panose="020B0502040204020203" pitchFamily="34" charset="0"/>
            </a:endParaRPr>
          </a:p>
        </p:txBody>
      </p:sp>
      <p:sp>
        <p:nvSpPr>
          <p:cNvPr id="8" name="Нижний колонтитул 5">
            <a:extLst>
              <a:ext uri="{FF2B5EF4-FFF2-40B4-BE49-F238E27FC236}">
                <a16:creationId xmlns:a16="http://schemas.microsoft.com/office/drawing/2014/main" id="{5EA9EDD2-EA3C-12A4-9539-56CF58F94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09801" y="6168689"/>
            <a:ext cx="4114800" cy="365125"/>
          </a:xfrm>
        </p:spPr>
        <p:txBody>
          <a:bodyPr/>
          <a:lstStyle/>
          <a:p>
            <a:r>
              <a:rPr lang="en-US" sz="1400" dirty="0">
                <a:solidFill>
                  <a:schemeClr val="tx1"/>
                </a:solidFill>
                <a:latin typeface="Bahnschrift" panose="020B0502040204020203" pitchFamily="34" charset="0"/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438665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FC625017A40DD04C963A03282D858C8A" ma:contentTypeVersion="11" ma:contentTypeDescription="Создание документа." ma:contentTypeScope="" ma:versionID="ea5e9ad1629de3728a26e469591e0f03">
  <xsd:schema xmlns:xsd="http://www.w3.org/2001/XMLSchema" xmlns:xs="http://www.w3.org/2001/XMLSchema" xmlns:p="http://schemas.microsoft.com/office/2006/metadata/properties" xmlns:ns3="40492ed7-8b75-4292-83d0-0489cf065c04" xmlns:ns4="10e42065-86bc-4637-9de6-15d2857279a6" targetNamespace="http://schemas.microsoft.com/office/2006/metadata/properties" ma:root="true" ma:fieldsID="bf595936684a4555394343773b12d717" ns3:_="" ns4:_="">
    <xsd:import namespace="40492ed7-8b75-4292-83d0-0489cf065c04"/>
    <xsd:import namespace="10e42065-86bc-4637-9de6-15d2857279a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ingHintHash" minOccurs="0"/>
                <xsd:element ref="ns4:SharedWithUsers" minOccurs="0"/>
                <xsd:element ref="ns4:SharedWithDetail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492ed7-8b75-4292-83d0-0489cf065c0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0e42065-86bc-4637-9de6-15d2857279a6" elementFormDefault="qualified">
    <xsd:import namespace="http://schemas.microsoft.com/office/2006/documentManagement/types"/>
    <xsd:import namespace="http://schemas.microsoft.com/office/infopath/2007/PartnerControls"/>
    <xsd:element name="SharingHintHash" ma:index="12" nillable="true" ma:displayName="Хэш подсказки о совместном доступе" ma:hidden="true" ma:internalName="SharingHintHash" ma:readOnly="true">
      <xsd:simpleType>
        <xsd:restriction base="dms:Text"/>
      </xsd:simpleType>
    </xsd:element>
    <xsd:element name="SharedWithUsers" ma:index="13" nillable="true" ma:displayName="Общий доступ с использованием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Совместно с подробностями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EEBD763-6581-40B2-ADB9-04CA25677E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0492ed7-8b75-4292-83d0-0489cf065c04"/>
    <ds:schemaRef ds:uri="10e42065-86bc-4637-9de6-15d2857279a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07E438A-CF3C-489C-BAA6-2CD839552C0F}">
  <ds:schemaRefs>
    <ds:schemaRef ds:uri="http://www.w3.org/XML/1998/namespace"/>
    <ds:schemaRef ds:uri="http://purl.org/dc/dcmitype/"/>
    <ds:schemaRef ds:uri="http://purl.org/dc/elements/1.1/"/>
    <ds:schemaRef ds:uri="http://schemas.microsoft.com/office/2006/documentManagement/types"/>
    <ds:schemaRef ds:uri="10e42065-86bc-4637-9de6-15d2857279a6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40492ed7-8b75-4292-83d0-0489cf065c04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10BAE31-DBB6-4FE0-BD47-157D5F9504A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TM10001106[[fn=Эмблема]]</Template>
  <TotalTime>283</TotalTime>
  <Words>426</Words>
  <Application>Microsoft Office PowerPoint</Application>
  <PresentationFormat>Широкоэкранный</PresentationFormat>
  <Paragraphs>88</Paragraphs>
  <Slides>20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5" baseType="lpstr">
      <vt:lpstr>Arial</vt:lpstr>
      <vt:lpstr>Bahnschrift</vt:lpstr>
      <vt:lpstr>Calibri</vt:lpstr>
      <vt:lpstr>Calibri Light</vt:lpstr>
      <vt:lpstr>Тема Office</vt:lpstr>
      <vt:lpstr>Алгоритм Укконена</vt:lpstr>
      <vt:lpstr>Об алгоритме</vt:lpstr>
      <vt:lpstr>Применение алгоритма</vt:lpstr>
      <vt:lpstr>Основная идея</vt:lpstr>
      <vt:lpstr>Построение дерева для строки без повторений</vt:lpstr>
      <vt:lpstr>Построение дерева для строки без повторений</vt:lpstr>
      <vt:lpstr>Построение дерева для строки без повторений</vt:lpstr>
      <vt:lpstr>Построение дерева для строки без повторений</vt:lpstr>
      <vt:lpstr>Построение дерева для строки без повторений</vt:lpstr>
      <vt:lpstr>Построение дерева для строки без повторений</vt:lpstr>
      <vt:lpstr>Построение дерева для строки с повторениями</vt:lpstr>
      <vt:lpstr>Построение дерева для строки с повторениями</vt:lpstr>
      <vt:lpstr>Построение дерева для строки с повторениями</vt:lpstr>
      <vt:lpstr>Построение дерева для строки с повторениями</vt:lpstr>
      <vt:lpstr>Построение дерева для строки с повторениями</vt:lpstr>
      <vt:lpstr>Построение дерева для строки с повторениями</vt:lpstr>
      <vt:lpstr>Построение дерева для строки с повторениями</vt:lpstr>
      <vt:lpstr>Анализ времени работы построения дерева</vt:lpstr>
      <vt:lpstr>Заключение</vt:lpstr>
      <vt:lpstr>Источники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Алгоритм Укконена</dc:title>
  <dc:creator>Берегалов Артём Сергеевич</dc:creator>
  <cp:lastModifiedBy>Берегалов Артём Сергеевич</cp:lastModifiedBy>
  <cp:revision>3</cp:revision>
  <dcterms:created xsi:type="dcterms:W3CDTF">2023-01-13T13:22:59Z</dcterms:created>
  <dcterms:modified xsi:type="dcterms:W3CDTF">2023-01-23T10:24:36Z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0x010100FC625017A40DD04C963A03282D858C8A</vt:lpwstr>
  </property>
</Properties>
</file>

<file path=docProps/thumbnail.jpeg>
</file>